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262" r:id="rId3"/>
    <p:sldId id="263" r:id="rId4"/>
    <p:sldId id="321" r:id="rId5"/>
    <p:sldId id="323" r:id="rId6"/>
    <p:sldId id="322" r:id="rId7"/>
    <p:sldId id="284" r:id="rId8"/>
    <p:sldId id="285" r:id="rId9"/>
    <p:sldId id="307" r:id="rId10"/>
    <p:sldId id="280" r:id="rId11"/>
    <p:sldId id="324" r:id="rId12"/>
    <p:sldId id="292" r:id="rId13"/>
    <p:sldId id="293" r:id="rId14"/>
    <p:sldId id="286" r:id="rId15"/>
    <p:sldId id="264" r:id="rId16"/>
    <p:sldId id="289" r:id="rId17"/>
    <p:sldId id="290" r:id="rId18"/>
    <p:sldId id="309" r:id="rId19"/>
    <p:sldId id="291" r:id="rId20"/>
    <p:sldId id="326" r:id="rId21"/>
    <p:sldId id="306" r:id="rId22"/>
    <p:sldId id="270" r:id="rId23"/>
    <p:sldId id="302" r:id="rId24"/>
    <p:sldId id="327" r:id="rId25"/>
    <p:sldId id="328" r:id="rId26"/>
    <p:sldId id="299" r:id="rId27"/>
    <p:sldId id="308" r:id="rId28"/>
    <p:sldId id="310" r:id="rId29"/>
    <p:sldId id="265" r:id="rId30"/>
    <p:sldId id="329" r:id="rId31"/>
    <p:sldId id="303" r:id="rId32"/>
    <p:sldId id="259" r:id="rId33"/>
    <p:sldId id="330" r:id="rId34"/>
    <p:sldId id="300" r:id="rId35"/>
    <p:sldId id="331" r:id="rId36"/>
    <p:sldId id="297" r:id="rId37"/>
    <p:sldId id="332" r:id="rId38"/>
    <p:sldId id="268" r:id="rId39"/>
    <p:sldId id="272" r:id="rId40"/>
    <p:sldId id="311" r:id="rId41"/>
    <p:sldId id="312" r:id="rId42"/>
    <p:sldId id="313" r:id="rId43"/>
    <p:sldId id="314" r:id="rId44"/>
    <p:sldId id="315" r:id="rId45"/>
    <p:sldId id="316" r:id="rId46"/>
    <p:sldId id="333" r:id="rId47"/>
    <p:sldId id="335" r:id="rId48"/>
    <p:sldId id="334" r:id="rId49"/>
    <p:sldId id="271" r:id="rId50"/>
    <p:sldId id="304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96713" autoAdjust="0"/>
  </p:normalViewPr>
  <p:slideViewPr>
    <p:cSldViewPr snapToGrid="0" snapToObjects="1">
      <p:cViewPr varScale="1">
        <p:scale>
          <a:sx n="120" d="100"/>
          <a:sy n="120" d="100"/>
        </p:scale>
        <p:origin x="773" y="91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AE7A-9630-4555-A0C8-62857B70B45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53E94-51F1-4AB0-B185-BB63114A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9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0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7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9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F0AE-B858-6947-983C-DAD7025B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latin typeface="Garamond" panose="02020404030301010803" pitchFamily="18" charset="0"/>
                <a:cs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74AD2-45D1-E04B-9C38-DEB1391C9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880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B63D-DF17-6944-AF4C-DEC82F8E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35A6-D518-6E4B-9FB9-FC47A729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16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B455-34E6-8B45-AD88-FC6C61D1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8A425-B7D1-A74A-8BFF-65B439A8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15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C285-B788-AD4B-995C-83122913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C736-1CE3-FF4F-B417-BEB866F26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5E480-B4C5-DF46-B761-4DDC18FB7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41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B4B2-2B5F-5D44-BEA7-3981A579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B595-1EE0-EE4C-AEDE-45DC8CAE7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9AFAF-62E0-0E41-8279-5ADF37960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3708C-37AA-7C45-9E3A-34F31007E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2CFD9-9917-C94A-BBE7-FA5CDFDE9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42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5F28-B3B8-A14C-A6A8-7EC0BCD3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84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34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2BFC-743B-0249-B22E-CF8CA003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A2A3-3831-2E4C-9CCC-4E7986F2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08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A2A0-D27A-4C43-AA6D-6F53D5BC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382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2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75BF-82F8-3A4B-91B0-B88870AF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D6C77-038D-CB47-8C9C-54B58EA1F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5543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01E7A-A060-D146-A662-7E3DAB88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844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93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A28DA9-B8F4-4844-976F-29ACCB540CE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5494438"/>
            <a:ext cx="12192000" cy="1384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2F378-5216-D84E-9E12-07D07AB1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81542"/>
            <a:ext cx="10515600" cy="371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E2985-11F7-5E4D-9068-33106610C45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53400" y="6158020"/>
            <a:ext cx="3200400" cy="473659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4715C6F-E634-544D-B4DA-E5CBE5DD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34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aramond" panose="02020404030301010803" pitchFamily="18" charset="0"/>
          <a:ea typeface="+mj-ea"/>
          <a:cs typeface="Garamond" panose="020204040303010108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bg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876909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Impact of an Explicit Health Benefit Plan on Support for Universal Health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652419"/>
            <a:ext cx="6858000" cy="1655762"/>
          </a:xfrm>
        </p:spPr>
        <p:txBody>
          <a:bodyPr/>
          <a:lstStyle/>
          <a:p>
            <a:r>
              <a:rPr lang="en-US" dirty="0"/>
              <a:t>By: Sean Duan</a:t>
            </a:r>
          </a:p>
        </p:txBody>
      </p:sp>
    </p:spTree>
    <p:extLst>
      <p:ext uri="{BB962C8B-B14F-4D97-AF65-F5344CB8AC3E}">
        <p14:creationId xmlns:p14="http://schemas.microsoft.com/office/powerpoint/2010/main" val="395329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3DF33B4-FB58-4828-9101-A8F6CE40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30" y="0"/>
            <a:ext cx="6572406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7886700" cy="4347603"/>
          </a:xfrm>
        </p:spPr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</a:t>
            </a:r>
            <a:r>
              <a:rPr lang="en-US" sz="2000" baseline="30000" dirty="0"/>
              <a:t>1</a:t>
            </a:r>
            <a:endParaRPr lang="en-US" dirty="0"/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 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/ Ever been uninsured (Y/N)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B7456-B5EC-4FB9-8C94-9637BA858B81}"/>
              </a:ext>
            </a:extLst>
          </p:cNvPr>
          <p:cNvSpPr txBox="1"/>
          <p:nvPr/>
        </p:nvSpPr>
        <p:spPr>
          <a:xfrm>
            <a:off x="0" y="6224746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Shen, Megan Johnson, and Jordan P.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Labouff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. 2016. “More than political ideology: Subtle racial prejudice as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a predictor of opposition to universal health care among U.S. Citizens.”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Journal of Social and Political</a:t>
            </a:r>
          </a:p>
          <a:p>
            <a:pPr algn="l"/>
            <a:r>
              <a:rPr lang="en-US" sz="1100" b="0" i="1" u="none" strike="noStrike" baseline="0" dirty="0">
                <a:solidFill>
                  <a:schemeClr val="bg2"/>
                </a:solidFill>
                <a:latin typeface="LMRoman10-Italic"/>
              </a:rPr>
              <a:t>	</a:t>
            </a:r>
            <a:r>
              <a:rPr lang="pl-PL" sz="1100" b="0" i="1" u="none" strike="noStrike" baseline="0" dirty="0">
                <a:solidFill>
                  <a:schemeClr val="bg2"/>
                </a:solidFill>
                <a:latin typeface="LMRoman10-Italic"/>
              </a:rPr>
              <a:t>Psychology </a:t>
            </a:r>
            <a:r>
              <a:rPr lang="pl-PL" sz="1100" b="0" i="0" u="none" strike="noStrike" baseline="0" dirty="0">
                <a:solidFill>
                  <a:schemeClr val="bg2"/>
                </a:solidFill>
                <a:latin typeface="LMRoman10-Regular"/>
              </a:rPr>
              <a:t>4 (2): 493–520. https://doi.org/10.5964/jspp.v4i2.245.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.</a:t>
            </a:r>
            <a:endParaRPr lang="en-US" sz="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0B93B-ABF0-4CFE-A7B7-BBCEF6E8E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7" t="8484" r="29646" b="14353"/>
          <a:stretch/>
        </p:blipFill>
        <p:spPr>
          <a:xfrm>
            <a:off x="3025301" y="-1"/>
            <a:ext cx="5843082" cy="60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88284-BFF0-4209-9D10-0D71E2040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2" t="6369" r="32411"/>
          <a:stretch/>
        </p:blipFill>
        <p:spPr>
          <a:xfrm>
            <a:off x="3142036" y="0"/>
            <a:ext cx="4876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, 2002)</a:t>
            </a:r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2225B1-13B8-403C-8C20-C29003109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817451"/>
              </p:ext>
            </p:extLst>
          </p:nvPr>
        </p:nvGraphicFramePr>
        <p:xfrm>
          <a:off x="1478608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8CF095-F89E-49C5-9FCE-435139687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8608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65850"/>
              </p:ext>
            </p:extLst>
          </p:nvPr>
        </p:nvGraphicFramePr>
        <p:xfrm>
          <a:off x="1479550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DC42A4-5663-4FFE-8E36-6AFB3A259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462697"/>
              </p:ext>
            </p:extLst>
          </p:nvPr>
        </p:nvGraphicFramePr>
        <p:xfrm>
          <a:off x="82551" y="0"/>
          <a:ext cx="8154090" cy="939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660456" imgH="12275820" progId="Excel.Sheet.12">
                  <p:embed/>
                </p:oleObj>
              </mc:Choice>
              <mc:Fallback>
                <p:oleObj name="Worksheet" r:id="rId2" imgW="10660456" imgH="1227582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44A83EA-2875-49AC-892D-BF41CC99F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551" y="0"/>
                        <a:ext cx="8154090" cy="939022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8514"/>
              </p:ext>
            </p:extLst>
          </p:nvPr>
        </p:nvGraphicFramePr>
        <p:xfrm>
          <a:off x="1337945" y="0"/>
          <a:ext cx="6809105" cy="686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9799429" progId="Excel.Sheet.12">
                  <p:embed/>
                </p:oleObj>
              </mc:Choice>
              <mc:Fallback>
                <p:oleObj name="Worksheet" r:id="rId2" imgW="9723263" imgH="979942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BC719A-7A16-45D2-81D4-DF2D702143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7945" y="0"/>
                        <a:ext cx="6809105" cy="686272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2355247"/>
            <a:ext cx="5157787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80563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Drug costs out of control</a:t>
            </a:r>
          </a:p>
          <a:p>
            <a:r>
              <a:rPr lang="en-US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55247"/>
            <a:ext cx="5183188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3507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Spend less, better outcomes</a:t>
            </a:r>
          </a:p>
          <a:p>
            <a:r>
              <a:rPr lang="en-US" dirty="0"/>
              <a:t>Drug price negotiation</a:t>
            </a:r>
          </a:p>
          <a:p>
            <a:r>
              <a:rPr lang="en-US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Active</a:t>
            </a:r>
          </a:p>
          <a:p>
            <a:pPr lvl="3"/>
            <a:r>
              <a:rPr lang="en-US" dirty="0"/>
              <a:t>Passive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18572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Pilot Study</a:t>
            </a:r>
          </a:p>
        </p:txBody>
      </p:sp>
    </p:spTree>
    <p:extLst>
      <p:ext uri="{BB962C8B-B14F-4D97-AF65-F5344CB8AC3E}">
        <p14:creationId xmlns:p14="http://schemas.microsoft.com/office/powerpoint/2010/main" val="387813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ECF566-12E5-4A7F-9ECD-828C5700B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"/>
          <a:stretch/>
        </p:blipFill>
        <p:spPr>
          <a:xfrm>
            <a:off x="1620062" y="0"/>
            <a:ext cx="8457388" cy="61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6A27A-3297-4DCE-B74C-BC650216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5" y="0"/>
            <a:ext cx="9490730" cy="6185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65FA-BE5B-431C-9F7A-67F166A6657A}"/>
              </a:ext>
            </a:extLst>
          </p:cNvPr>
          <p:cNvSpPr txBox="1"/>
          <p:nvPr/>
        </p:nvSpPr>
        <p:spPr>
          <a:xfrm>
            <a:off x="2085320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BDF3-91ED-4BA7-9163-8514A2856E79}"/>
              </a:ext>
            </a:extLst>
          </p:cNvPr>
          <p:cNvSpPr txBox="1"/>
          <p:nvPr/>
        </p:nvSpPr>
        <p:spPr>
          <a:xfrm>
            <a:off x="7138670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67F8-2BEB-41B1-9564-79466A72CE5A}"/>
              </a:ext>
            </a:extLst>
          </p:cNvPr>
          <p:cNvSpPr txBox="1"/>
          <p:nvPr/>
        </p:nvSpPr>
        <p:spPr>
          <a:xfrm>
            <a:off x="4611995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85288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Intervention:</a:t>
            </a:r>
          </a:p>
          <a:p>
            <a:pPr lvl="1"/>
            <a:r>
              <a:rPr lang="en-US" sz="3200" dirty="0"/>
              <a:t> ↑ UHC Support!</a:t>
            </a:r>
          </a:p>
          <a:p>
            <a:pPr lvl="1"/>
            <a:r>
              <a:rPr lang="en-US" sz="3200" dirty="0"/>
              <a:t>Active = Passive</a:t>
            </a:r>
            <a:r>
              <a:rPr lang="en-US" sz="3600" dirty="0"/>
              <a:t> </a:t>
            </a:r>
          </a:p>
          <a:p>
            <a:r>
              <a:rPr lang="en-US" sz="3600" dirty="0"/>
              <a:t>Time Spent: </a:t>
            </a:r>
          </a:p>
          <a:p>
            <a:pPr lvl="1"/>
            <a:r>
              <a:rPr lang="en-US" sz="3200" dirty="0"/>
              <a:t>N</a:t>
            </a:r>
            <a:r>
              <a:rPr lang="en-US" altLang="ja-JP" sz="3200" dirty="0"/>
              <a:t>o effect on </a:t>
            </a:r>
            <a:r>
              <a:rPr lang="en-US" sz="3200" dirty="0"/>
              <a:t>UHC support</a:t>
            </a:r>
          </a:p>
        </p:txBody>
      </p:sp>
    </p:spTree>
    <p:extLst>
      <p:ext uri="{BB962C8B-B14F-4D97-AF65-F5344CB8AC3E}">
        <p14:creationId xmlns:p14="http://schemas.microsoft.com/office/powerpoint/2010/main" val="103371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 What are your thoughts about the exercise you just completed?”</a:t>
            </a:r>
            <a:endParaRPr lang="en-US" sz="3200" dirty="0"/>
          </a:p>
          <a:p>
            <a:r>
              <a:rPr lang="en-US" sz="3200" dirty="0"/>
              <a:t>Confusion? – 10%</a:t>
            </a:r>
          </a:p>
          <a:p>
            <a:pPr lvl="1"/>
            <a:r>
              <a:rPr lang="en-US" sz="2000" dirty="0"/>
              <a:t>“</a:t>
            </a:r>
            <a:r>
              <a:rPr lang="en-US" dirty="0"/>
              <a:t>It was a little confusing if you aren't very familiar with insurance and health care.”</a:t>
            </a:r>
            <a:endParaRPr lang="en-US" sz="2000" dirty="0"/>
          </a:p>
          <a:p>
            <a:r>
              <a:rPr lang="en-US" sz="3200" dirty="0"/>
              <a:t>Interesting! – 32%</a:t>
            </a:r>
          </a:p>
          <a:p>
            <a:pPr lvl="1"/>
            <a:r>
              <a:rPr lang="en-US" dirty="0"/>
              <a:t>“It was hard to choose because some of the parts in the insurance plan would've been nice to have but no necessary for me personally.”</a:t>
            </a:r>
          </a:p>
        </p:txBody>
      </p:sp>
    </p:spTree>
    <p:extLst>
      <p:ext uri="{BB962C8B-B14F-4D97-AF65-F5344CB8AC3E}">
        <p14:creationId xmlns:p14="http://schemas.microsoft.com/office/powerpoint/2010/main" val="241265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7886700" cy="4403074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Control and Intervention only</a:t>
            </a:r>
          </a:p>
          <a:p>
            <a:r>
              <a:rPr lang="en-US" sz="3000" dirty="0"/>
              <a:t>Control – “Standard” UHC messaging</a:t>
            </a:r>
          </a:p>
          <a:p>
            <a:r>
              <a:rPr lang="en-US" sz="3000" dirty="0"/>
              <a:t>Mediating Factors</a:t>
            </a:r>
          </a:p>
          <a:p>
            <a:pPr lvl="1"/>
            <a:r>
              <a:rPr lang="en-US" sz="2600" dirty="0"/>
              <a:t>Complexity</a:t>
            </a:r>
          </a:p>
          <a:p>
            <a:pPr lvl="1"/>
            <a:r>
              <a:rPr lang="en-US" sz="2600" dirty="0"/>
              <a:t>Perceived Equality/Fairness</a:t>
            </a:r>
          </a:p>
          <a:p>
            <a:r>
              <a:rPr lang="en-US" sz="3000" dirty="0"/>
              <a:t>Moderating Factors</a:t>
            </a:r>
          </a:p>
          <a:p>
            <a:pPr lvl="1"/>
            <a:r>
              <a:rPr lang="en-US" sz="2600" dirty="0"/>
              <a:t>Subjective Numeracy</a:t>
            </a:r>
          </a:p>
          <a:p>
            <a:pPr lvl="1"/>
            <a:r>
              <a:rPr lang="en-US" sz="2600" dirty="0"/>
              <a:t>Objective Numeracy</a:t>
            </a:r>
          </a:p>
          <a:p>
            <a:r>
              <a:rPr lang="en-US" sz="3000" dirty="0" err="1"/>
              <a:t>Javascript</a:t>
            </a:r>
            <a:r>
              <a:rPr lang="en-US" sz="3000" dirty="0"/>
              <a:t> CHAT exercise</a:t>
            </a:r>
          </a:p>
          <a:p>
            <a:r>
              <a:rPr lang="en-US" sz="3000" dirty="0"/>
              <a:t>Sliders instead of Likert measures</a:t>
            </a:r>
          </a:p>
          <a:p>
            <a:pPr lvl="1"/>
            <a:endParaRPr lang="en-US" sz="2600" dirty="0"/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B86B71-158E-4188-9528-7647432A5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9"/>
          <a:stretch/>
        </p:blipFill>
        <p:spPr>
          <a:xfrm>
            <a:off x="2515105" y="0"/>
            <a:ext cx="5555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1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50" y="1363086"/>
            <a:ext cx="7886700" cy="43476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</a:t>
            </a:r>
          </a:p>
          <a:p>
            <a:pPr lvl="1"/>
            <a:r>
              <a:rPr lang="en-US" dirty="0"/>
              <a:t>Mediational Factors</a:t>
            </a:r>
          </a:p>
          <a:p>
            <a:pPr lvl="2"/>
            <a:r>
              <a:rPr lang="en-US" dirty="0"/>
              <a:t>Understanding of UHC 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Equity of UHC 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measures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Moderating Factors</a:t>
            </a:r>
          </a:p>
          <a:p>
            <a:pPr lvl="2"/>
            <a:r>
              <a:rPr lang="en-US" dirty="0"/>
              <a:t>Numeracy</a:t>
            </a:r>
          </a:p>
          <a:p>
            <a:pPr lvl="3"/>
            <a:r>
              <a:rPr lang="en-US" dirty="0"/>
              <a:t>Subjective Numeracy Scale </a:t>
            </a:r>
            <a:r>
              <a:rPr lang="en-US" baseline="30000" dirty="0"/>
              <a:t>3</a:t>
            </a:r>
            <a:endParaRPr lang="en-US" dirty="0"/>
          </a:p>
          <a:p>
            <a:pPr lvl="3"/>
            <a:r>
              <a:rPr lang="en-US" dirty="0"/>
              <a:t>Rasch Numeracy Scale </a:t>
            </a:r>
            <a:r>
              <a:rPr lang="en-US" baseline="30000" dirty="0"/>
              <a:t>4</a:t>
            </a:r>
            <a:endParaRPr lang="en-US" dirty="0"/>
          </a:p>
          <a:p>
            <a:pPr lvl="1"/>
            <a:r>
              <a:rPr lang="en-US" dirty="0"/>
              <a:t>Pay for Insurance / Ever been uninsured (Y/N)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9C1FF-311A-4FEB-9F9F-8E95A7DC3146}"/>
              </a:ext>
            </a:extLst>
          </p:cNvPr>
          <p:cNvSpPr txBox="1"/>
          <p:nvPr/>
        </p:nvSpPr>
        <p:spPr>
          <a:xfrm>
            <a:off x="-50800" y="6002635"/>
            <a:ext cx="41783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Mulken, Margot van, Rob le Pair, and Charles </a:t>
            </a:r>
            <a:r>
              <a:rPr lang="en-GB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Forceville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. 2010. “The impact of perceived complexity,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deviation and comprehension on the appreciation of visual metaphor in advertising across three European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countries.” 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Journal of Pragmatics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42 (12): 3418–30. https://doi.org/10.1016/j.pragma.2010.04.030.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BD54B-2CAA-49C4-BDD7-21D981940433}"/>
              </a:ext>
            </a:extLst>
          </p:cNvPr>
          <p:cNvSpPr txBox="1"/>
          <p:nvPr/>
        </p:nvSpPr>
        <p:spPr>
          <a:xfrm>
            <a:off x="-50800" y="6418133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2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Netemeyer, Richard G., James S. Boles, and Robert </a:t>
            </a:r>
            <a:r>
              <a:rPr lang="en-GB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McMurrian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. 1996. “Development and validation of</a:t>
            </a:r>
          </a:p>
          <a:p>
            <a:pPr algn="l"/>
            <a:r>
              <a:rPr lang="en-GB" sz="700" dirty="0">
                <a:solidFill>
                  <a:schemeClr val="bg2"/>
                </a:solidFill>
                <a:latin typeface="LMRoman10-Regular"/>
              </a:rPr>
              <a:t>     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work-family conflict and family-work conflict scales.” 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Journal of Applied Psychology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81 (4): 400–410.</a:t>
            </a:r>
          </a:p>
          <a:p>
            <a:pPr algn="l"/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https://doi.org/10.1037/0021-9010.81.4.400.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E4A16-8C1A-4166-A18F-98032F8F75BF}"/>
              </a:ext>
            </a:extLst>
          </p:cNvPr>
          <p:cNvSpPr txBox="1"/>
          <p:nvPr/>
        </p:nvSpPr>
        <p:spPr>
          <a:xfrm>
            <a:off x="4054475" y="5988218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3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Fagerlin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Angela, Brian J. Zikmund-Fisher, Peter A.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Ubel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Aleksandra Jankovic, Holly A. Derry, and Dylan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M. Smith. 2007. “Measuring numeracy without a math test: Development of the subjective numeracy</a:t>
            </a:r>
          </a:p>
          <a:p>
            <a:pPr algn="l"/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scale.” </a:t>
            </a:r>
            <a:r>
              <a:rPr lang="en-US" sz="700" b="0" i="1" u="none" strike="noStrike" baseline="0" dirty="0">
                <a:solidFill>
                  <a:schemeClr val="bg2"/>
                </a:solidFill>
                <a:latin typeface="LMRoman10-Italic"/>
              </a:rPr>
              <a:t>Medical Decision Making 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27 (5): 672–80. https://doi.org/10.1177/0272989X07304449.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E1EC5-0FCF-4B45-B447-8FE089F29255}"/>
              </a:ext>
            </a:extLst>
          </p:cNvPr>
          <p:cNvSpPr txBox="1"/>
          <p:nvPr/>
        </p:nvSpPr>
        <p:spPr>
          <a:xfrm>
            <a:off x="4054475" y="6380033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4 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Weller, Joshua A., Nathan F.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Dieckmann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Martin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Tusler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C. K. Mertz, William J. Burns, and Ellen Peters.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2013. “Development and Testing of an Abbreviated Numeracy Scale: A Rasch Analysis Approach.”</a:t>
            </a:r>
          </a:p>
          <a:p>
            <a:pPr algn="l"/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        Journal of </a:t>
            </a:r>
            <a:r>
              <a:rPr lang="en-GB" sz="700" b="0" i="1" u="none" strike="noStrike" baseline="0" dirty="0" err="1">
                <a:solidFill>
                  <a:schemeClr val="bg2"/>
                </a:solidFill>
                <a:latin typeface="LMRoman10-Italic"/>
              </a:rPr>
              <a:t>Behavioral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 Decision Making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26 (2): 198–212. https://doi.org/10.1002/bdm.1751.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16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2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this project?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What Causes Opposition to UHC??</a:t>
            </a:r>
          </a:p>
          <a:p>
            <a:pPr lvl="1"/>
            <a:r>
              <a:rPr lang="en-US" sz="3600" dirty="0"/>
              <a:t>Too complicated!</a:t>
            </a:r>
          </a:p>
          <a:p>
            <a:pPr lvl="1"/>
            <a:r>
              <a:rPr lang="en-US" sz="3600" dirty="0"/>
              <a:t>Hard to define!</a:t>
            </a:r>
          </a:p>
          <a:p>
            <a:pPr lvl="2"/>
            <a:r>
              <a:rPr lang="en-US" sz="3600" dirty="0"/>
              <a:t>Measure Comprehensibility</a:t>
            </a:r>
          </a:p>
          <a:p>
            <a:pPr lvl="1"/>
            <a:r>
              <a:rPr lang="en-US" sz="3600" dirty="0"/>
              <a:t>It’s unfair!</a:t>
            </a:r>
          </a:p>
          <a:p>
            <a:pPr lvl="2"/>
            <a:r>
              <a:rPr lang="en-US" sz="3600" dirty="0"/>
              <a:t>Measure Perceived Equity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B0E78-043B-4393-8867-94E7D584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3" t="11150" r="30715" b="11840"/>
          <a:stretch/>
        </p:blipFill>
        <p:spPr>
          <a:xfrm>
            <a:off x="3028950" y="6350"/>
            <a:ext cx="5600700" cy="61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678D8-EF64-4226-9013-B79E59C61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5648" r="35521"/>
          <a:stretch/>
        </p:blipFill>
        <p:spPr>
          <a:xfrm>
            <a:off x="3752849" y="0"/>
            <a:ext cx="397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Choosing </a:t>
            </a:r>
            <a:r>
              <a:rPr lang="en-US" sz="3600" dirty="0" err="1"/>
              <a:t>Healthplans</a:t>
            </a:r>
            <a:r>
              <a:rPr lang="en-US" sz="3600" dirty="0"/>
              <a:t> All Together (CHAT) exercise</a:t>
            </a:r>
          </a:p>
          <a:p>
            <a:pPr lvl="1"/>
            <a:r>
              <a:rPr lang="en-US" sz="3200" dirty="0"/>
              <a:t>Web-exercise version</a:t>
            </a:r>
          </a:p>
          <a:p>
            <a:r>
              <a:rPr lang="en-US" sz="3600" dirty="0"/>
              <a:t>‘Traditional’ UHC information</a:t>
            </a:r>
          </a:p>
          <a:p>
            <a:pPr lvl="1"/>
            <a:r>
              <a:rPr lang="en-US" sz="3200" dirty="0"/>
              <a:t>Pamphlets from WHO </a:t>
            </a:r>
            <a:r>
              <a:rPr lang="en-US" sz="3200" baseline="30000" dirty="0"/>
              <a:t>1</a:t>
            </a:r>
            <a:r>
              <a:rPr lang="en-US" sz="3200" dirty="0"/>
              <a:t> and World Bank </a:t>
            </a:r>
            <a:r>
              <a:rPr lang="en-US" sz="3200" baseline="30000" dirty="0"/>
              <a:t>2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C6C6E-EF7E-453D-9541-8868947FA87A}"/>
              </a:ext>
            </a:extLst>
          </p:cNvPr>
          <p:cNvSpPr txBox="1"/>
          <p:nvPr/>
        </p:nvSpPr>
        <p:spPr>
          <a:xfrm>
            <a:off x="139700" y="6099860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1 </a:t>
            </a:r>
            <a:r>
              <a:rPr lang="en-US" dirty="0">
                <a:solidFill>
                  <a:schemeClr val="bg2"/>
                </a:solidFill>
              </a:rPr>
              <a:t>https://www.who.int/health-topics/universal-health-coverage#tab=tab_1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E88B-FC81-4530-8455-EE3EB09CF3B1}"/>
              </a:ext>
            </a:extLst>
          </p:cNvPr>
          <p:cNvSpPr txBox="1"/>
          <p:nvPr/>
        </p:nvSpPr>
        <p:spPr>
          <a:xfrm>
            <a:off x="139700" y="6436926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2 </a:t>
            </a:r>
            <a:r>
              <a:rPr lang="en-US" dirty="0">
                <a:solidFill>
                  <a:schemeClr val="bg2"/>
                </a:solidFill>
              </a:rPr>
              <a:t>www.worldbank.org/health</a:t>
            </a:r>
          </a:p>
        </p:txBody>
      </p:sp>
    </p:spTree>
    <p:extLst>
      <p:ext uri="{BB962C8B-B14F-4D97-AF65-F5344CB8AC3E}">
        <p14:creationId xmlns:p14="http://schemas.microsoft.com/office/powerpoint/2010/main" val="75105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30" y="0"/>
            <a:ext cx="8497570" cy="61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5AE1E1C-5E50-4D73-900F-417A0D9C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5"/>
          <a:stretch/>
        </p:blipFill>
        <p:spPr>
          <a:xfrm>
            <a:off x="0" y="0"/>
            <a:ext cx="12192000" cy="61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67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2763520" y="50800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Method: </a:t>
            </a:r>
            <a:r>
              <a:rPr lang="en-US" sz="4400" dirty="0"/>
              <a:t>Procedure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DE512-08D9-46D7-A1AF-7013C812B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3713163"/>
          </a:xfrm>
        </p:spPr>
        <p:txBody>
          <a:bodyPr>
            <a:noAutofit/>
          </a:bodyPr>
          <a:lstStyle/>
          <a:p>
            <a:r>
              <a:rPr lang="en-US" dirty="0"/>
              <a:t>Online Link to Qualtrics survey</a:t>
            </a:r>
          </a:p>
          <a:p>
            <a:pPr lvl="1"/>
            <a:r>
              <a:rPr lang="en-US" sz="2800" dirty="0"/>
              <a:t>Pre-test measures given</a:t>
            </a:r>
          </a:p>
          <a:p>
            <a:pPr lvl="1"/>
            <a:r>
              <a:rPr lang="en-US" sz="2800" dirty="0"/>
              <a:t>Randomization</a:t>
            </a:r>
          </a:p>
          <a:p>
            <a:pPr lvl="2"/>
            <a:r>
              <a:rPr lang="en-US" sz="2800" dirty="0"/>
              <a:t>Control</a:t>
            </a:r>
          </a:p>
          <a:p>
            <a:pPr lvl="3"/>
            <a:r>
              <a:rPr lang="en-US" sz="2800" dirty="0"/>
              <a:t>3 UHC infographics</a:t>
            </a:r>
          </a:p>
          <a:p>
            <a:pPr lvl="2"/>
            <a:r>
              <a:rPr lang="en-US" sz="2800" dirty="0"/>
              <a:t>Intervention</a:t>
            </a:r>
          </a:p>
          <a:p>
            <a:pPr lvl="3"/>
            <a:r>
              <a:rPr lang="en-US" sz="2800" dirty="0"/>
              <a:t>HBP activity in separate screen</a:t>
            </a:r>
          </a:p>
          <a:p>
            <a:pPr lvl="3"/>
            <a:r>
              <a:rPr lang="en-US" sz="2800" dirty="0"/>
              <a:t>HBP ‘legend’ on survey screen</a:t>
            </a:r>
          </a:p>
          <a:p>
            <a:pPr lvl="1"/>
            <a:r>
              <a:rPr lang="en-US" sz="2800" dirty="0"/>
              <a:t>Post-test measures given</a:t>
            </a:r>
          </a:p>
          <a:p>
            <a:pPr lvl="1"/>
            <a:r>
              <a:rPr lang="en-US" sz="2800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119578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10515600" cy="3712896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Multi-level model</a:t>
            </a:r>
          </a:p>
          <a:p>
            <a:pPr lvl="1"/>
            <a:r>
              <a:rPr lang="en-US" sz="3200" dirty="0"/>
              <a:t>Time nested within Subject</a:t>
            </a:r>
          </a:p>
          <a:p>
            <a:pPr lvl="1"/>
            <a:r>
              <a:rPr lang="en-US" sz="3200" dirty="0"/>
              <a:t>Time x Condition ↑ Support UHC?</a:t>
            </a:r>
          </a:p>
          <a:p>
            <a:r>
              <a:rPr lang="en-US" sz="3200" dirty="0"/>
              <a:t>Linear Models</a:t>
            </a:r>
          </a:p>
          <a:p>
            <a:pPr lvl="1"/>
            <a:r>
              <a:rPr lang="en-US" sz="3200" dirty="0"/>
              <a:t>Numeracy x Intervention ↑ Support UHC?</a:t>
            </a:r>
          </a:p>
          <a:p>
            <a:pPr lvl="2"/>
            <a:r>
              <a:rPr lang="en-US" sz="2800" dirty="0"/>
              <a:t>Moderating Relationship</a:t>
            </a:r>
          </a:p>
          <a:p>
            <a:pPr lvl="1"/>
            <a:r>
              <a:rPr lang="en-US" sz="3200" dirty="0"/>
              <a:t>Perceived Equality affects Intervention ↑ Support UHC?</a:t>
            </a:r>
          </a:p>
          <a:p>
            <a:pPr lvl="2"/>
            <a:r>
              <a:rPr lang="en-US" sz="2800" dirty="0"/>
              <a:t>Mediational Relationship</a:t>
            </a:r>
          </a:p>
          <a:p>
            <a:pPr lvl="1"/>
            <a:r>
              <a:rPr lang="en-US" sz="3200" dirty="0"/>
              <a:t>Comprehensibility affects Intervention ↑ Support UHC?</a:t>
            </a:r>
          </a:p>
          <a:p>
            <a:pPr lvl="2"/>
            <a:r>
              <a:rPr lang="en-US" sz="2800" dirty="0"/>
              <a:t>Mediational Relationship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6429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Selection</a:t>
            </a:r>
          </a:p>
          <a:p>
            <a:pPr lvl="1"/>
            <a:r>
              <a:rPr lang="en-US" dirty="0"/>
              <a:t>Theoretical reason for variable</a:t>
            </a:r>
          </a:p>
          <a:p>
            <a:pPr lvl="2"/>
            <a:r>
              <a:rPr lang="en-US" dirty="0"/>
              <a:t>Time (pre/post)</a:t>
            </a:r>
          </a:p>
          <a:p>
            <a:pPr lvl="2"/>
            <a:r>
              <a:rPr lang="en-US" dirty="0"/>
              <a:t>Total time spent</a:t>
            </a:r>
          </a:p>
          <a:p>
            <a:pPr lvl="2"/>
            <a:r>
              <a:rPr lang="en-US" dirty="0"/>
              <a:t>Subject (is this actually a variable?? Check )</a:t>
            </a:r>
          </a:p>
          <a:p>
            <a:pPr lvl="2"/>
            <a:r>
              <a:rPr lang="en-US" dirty="0"/>
              <a:t>Condition</a:t>
            </a:r>
          </a:p>
          <a:p>
            <a:pPr lvl="2"/>
            <a:r>
              <a:rPr lang="en-US" dirty="0"/>
              <a:t>Moderating factor scores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(maybe remove this slide?)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Solves These Issues?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Health Benefit Packages (HBP) solves these!</a:t>
            </a:r>
            <a:r>
              <a:rPr lang="en-US" sz="3000" b="1" dirty="0"/>
              <a:t> </a:t>
            </a:r>
            <a:r>
              <a:rPr lang="en-US" sz="3000" baseline="30000" dirty="0"/>
              <a:t>1</a:t>
            </a:r>
            <a:endParaRPr lang="en-US" sz="3000" b="1" dirty="0"/>
          </a:p>
          <a:p>
            <a:r>
              <a:rPr lang="en-US" sz="3600" dirty="0"/>
              <a:t>Explicit entitlements</a:t>
            </a:r>
          </a:p>
          <a:p>
            <a:pPr lvl="1"/>
            <a:r>
              <a:rPr lang="en-US" sz="3600" dirty="0"/>
              <a:t>200$ for Dental Work, Pay 50$ a day for Hospitalization</a:t>
            </a:r>
          </a:p>
          <a:p>
            <a:r>
              <a:rPr lang="en-US" sz="3600" dirty="0"/>
              <a:t>Public facing rules  </a:t>
            </a:r>
          </a:p>
          <a:p>
            <a:r>
              <a:rPr lang="en-US" sz="3600" dirty="0"/>
              <a:t>Budget limits</a:t>
            </a:r>
          </a:p>
          <a:p>
            <a:r>
              <a:rPr lang="en-US" sz="3600" dirty="0"/>
              <a:t>Transparent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Glassman, Amanda, Ursula Giedion,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Yuna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 Sakuma, and Peter C. Smith. 2016. “Defining a health benefits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package: What are the necessary processes?”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Health Systems and Reform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2 (1): 39–50. https://doi.org/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	10.1080/23288604.2016.1124171.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09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Primary Study</a:t>
            </a:r>
          </a:p>
        </p:txBody>
      </p:sp>
    </p:spTree>
    <p:extLst>
      <p:ext uri="{BB962C8B-B14F-4D97-AF65-F5344CB8AC3E}">
        <p14:creationId xmlns:p14="http://schemas.microsoft.com/office/powerpoint/2010/main" val="95137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0E7885-7F1A-43BD-A5E9-E7AD0B8F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84" y="-1"/>
            <a:ext cx="8293666" cy="61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1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BB3E3C-7B82-4084-860E-99DA1F60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079" y="0"/>
            <a:ext cx="7648671" cy="61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3A9172-D862-4D72-B2F0-BDAFD71F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4" y="-1"/>
            <a:ext cx="7101325" cy="61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72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63FE856-CB3A-4CCD-9037-9F1EA694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44" y="-1"/>
            <a:ext cx="6695806" cy="60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2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AC9BB93-D11F-450B-B11A-531AEF80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16" y="0"/>
            <a:ext cx="7129261" cy="60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9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042"/>
            <a:ext cx="10515600" cy="43652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Intervention did not ↑ Support UHC</a:t>
            </a:r>
            <a:endParaRPr lang="en-US" sz="2400" dirty="0"/>
          </a:p>
          <a:p>
            <a:r>
              <a:rPr lang="en-US" dirty="0"/>
              <a:t>Mediational Relationship exists!</a:t>
            </a:r>
          </a:p>
          <a:p>
            <a:pPr lvl="1"/>
            <a:r>
              <a:rPr lang="en-US" dirty="0"/>
              <a:t>Perceived Equality ↑ Support UHC</a:t>
            </a:r>
          </a:p>
          <a:p>
            <a:pPr lvl="1"/>
            <a:r>
              <a:rPr lang="en-US" dirty="0"/>
              <a:t>Comprehensibility ↑ Support UHC</a:t>
            </a:r>
          </a:p>
          <a:p>
            <a:r>
              <a:rPr lang="en-US" dirty="0"/>
              <a:t>Intervention did not ↑ Perceived Equality</a:t>
            </a:r>
          </a:p>
          <a:p>
            <a:r>
              <a:rPr lang="en-US" dirty="0"/>
              <a:t>Control did ↑ Perceived Equality</a:t>
            </a:r>
          </a:p>
          <a:p>
            <a:r>
              <a:rPr lang="en-US" dirty="0"/>
              <a:t>Both ↑ Understanding</a:t>
            </a:r>
          </a:p>
          <a:p>
            <a:r>
              <a:rPr lang="en-US" dirty="0"/>
              <a:t>Moderating Relationship Exists!</a:t>
            </a:r>
          </a:p>
          <a:p>
            <a:pPr lvl="1"/>
            <a:r>
              <a:rPr lang="en-US" dirty="0"/>
              <a:t>Subj Numeracy does not ↑ Support UHC</a:t>
            </a:r>
          </a:p>
          <a:p>
            <a:pPr lvl="1"/>
            <a:r>
              <a:rPr lang="en-US" dirty="0"/>
              <a:t>Obj Numeracy ↑ Support UHC</a:t>
            </a:r>
          </a:p>
          <a:p>
            <a:pPr lvl="2"/>
            <a:r>
              <a:rPr lang="en-US" sz="2400" dirty="0"/>
              <a:t>Intervention only!</a:t>
            </a:r>
          </a:p>
        </p:txBody>
      </p:sp>
    </p:spTree>
    <p:extLst>
      <p:ext uri="{BB962C8B-B14F-4D97-AF65-F5344CB8AC3E}">
        <p14:creationId xmlns:p14="http://schemas.microsoft.com/office/powerpoint/2010/main" val="3308146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r>
              <a:rPr lang="en-US" sz="2400" dirty="0"/>
              <a:t>Difficult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“it was much more difficult than I thought it was going to be; I had to compromise points in some places to be able to get at least basic coverage in other areas”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Interesting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“Interesting that my answers changed. I would be interested in seeing someone against Universal Health Care make a study, too.”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Enjoyable/Fun/Worked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“Enjoyed it, overall I believe that there should be Universal Health Care, but I did not realize how complicated it was. This exercise showed me how complicated it will be if the US decides to go through with something like this.”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26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Intervention</a:t>
            </a:r>
          </a:p>
          <a:p>
            <a:pPr lvl="1"/>
            <a:r>
              <a:rPr lang="en-US" sz="3200" dirty="0"/>
              <a:t>Difficult – 23%</a:t>
            </a:r>
          </a:p>
          <a:p>
            <a:pPr lvl="1"/>
            <a:r>
              <a:rPr lang="en-US" sz="3200" dirty="0"/>
              <a:t>Interesting – 49.8%</a:t>
            </a:r>
          </a:p>
          <a:p>
            <a:pPr lvl="1"/>
            <a:r>
              <a:rPr lang="en-US" sz="3200" dirty="0"/>
              <a:t>Enjoyable/Fun/Worked – 18.4%</a:t>
            </a:r>
          </a:p>
          <a:p>
            <a:r>
              <a:rPr lang="en-US" sz="3600" dirty="0"/>
              <a:t>Control</a:t>
            </a:r>
          </a:p>
          <a:p>
            <a:pPr lvl="1"/>
            <a:r>
              <a:rPr lang="en-US" sz="3200" dirty="0"/>
              <a:t>Difficult – 0%</a:t>
            </a:r>
          </a:p>
          <a:p>
            <a:pPr lvl="1"/>
            <a:r>
              <a:rPr lang="en-US" sz="3200" dirty="0"/>
              <a:t>Interesting – 53%</a:t>
            </a:r>
          </a:p>
          <a:p>
            <a:pPr lvl="1"/>
            <a:r>
              <a:rPr lang="en-US" sz="3200" dirty="0"/>
              <a:t>Enjoyable/Fun/Worked – 8.7%</a:t>
            </a:r>
          </a:p>
        </p:txBody>
      </p:sp>
    </p:spTree>
    <p:extLst>
      <p:ext uri="{BB962C8B-B14F-4D97-AF65-F5344CB8AC3E}">
        <p14:creationId xmlns:p14="http://schemas.microsoft.com/office/powerpoint/2010/main" val="248373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Using LIWC for more structured qualitative analysis</a:t>
            </a:r>
          </a:p>
          <a:p>
            <a:pPr lvl="1"/>
            <a:r>
              <a:rPr lang="en-US" sz="3200" dirty="0"/>
              <a:t>More ‘neutral’ control material?</a:t>
            </a:r>
          </a:p>
          <a:p>
            <a:pPr lvl="1"/>
            <a:r>
              <a:rPr lang="en-US" sz="3200" dirty="0"/>
              <a:t>Measure political orientation?</a:t>
            </a:r>
          </a:p>
          <a:p>
            <a:pPr lvl="1"/>
            <a:r>
              <a:rPr lang="en-US" sz="3200" dirty="0"/>
              <a:t>Compare against private healthcare info?</a:t>
            </a:r>
          </a:p>
          <a:p>
            <a:pPr lvl="1"/>
            <a:r>
              <a:rPr lang="en-US" sz="3200" dirty="0"/>
              <a:t>Determine how/why objective numeracy ↑ UHC supp in intervention only?</a:t>
            </a:r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CHAT </a:t>
            </a:r>
            <a:r>
              <a:rPr lang="en-US" sz="3600" b="0" dirty="0"/>
              <a:t>(Choosing </a:t>
            </a:r>
            <a:r>
              <a:rPr lang="en-US" sz="3600" b="0" dirty="0" err="1"/>
              <a:t>Healthplans</a:t>
            </a:r>
            <a:r>
              <a:rPr lang="en-US" sz="3600" b="0" dirty="0"/>
              <a:t> All Together) Exercise</a:t>
            </a:r>
            <a:r>
              <a:rPr lang="en-US" sz="2800" b="0" baseline="30000" dirty="0"/>
              <a:t>1</a:t>
            </a:r>
            <a:r>
              <a:rPr lang="en-US" sz="3600" dirty="0"/>
              <a:t>	</a:t>
            </a:r>
            <a:endParaRPr lang="en-US" sz="36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5E61-EA2B-4384-951C-A9D9F5B7B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65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Goal?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Communicate HBP clearly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Emphasize necessary trade-offs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‘gamifies’ creating an HBP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Rationing of limited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Many different healthcare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Different levels of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is easy to understand and well liked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97% of participants found easy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86% </a:t>
            </a:r>
            <a:r>
              <a:rPr lang="en-US" dirty="0"/>
              <a:t>of participants satisfied with their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already used for Swiss HBP </a:t>
            </a:r>
            <a:r>
              <a:rPr lang="en-US" b="0" baseline="30000" dirty="0"/>
              <a:t>2</a:t>
            </a:r>
            <a:r>
              <a:rPr lang="en-US" b="0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04460-E280-489B-8584-54D8D509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78" y="38388"/>
            <a:ext cx="5503722" cy="5588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83634-FCBF-46B5-86BC-2A366245BA33}"/>
              </a:ext>
            </a:extLst>
          </p:cNvPr>
          <p:cNvSpPr txBox="1"/>
          <p:nvPr/>
        </p:nvSpPr>
        <p:spPr>
          <a:xfrm>
            <a:off x="0" y="5993309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DC49-BF1C-483C-9C27-D6E0FAD7917D}"/>
              </a:ext>
            </a:extLst>
          </p:cNvPr>
          <p:cNvSpPr txBox="1"/>
          <p:nvPr/>
        </p:nvSpPr>
        <p:spPr>
          <a:xfrm>
            <a:off x="0" y="6396335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2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Hurst,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Samia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A.,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Mélinée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Schindler, Susan D.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and Marion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2018. “Swiss-CHAT: Citizens discuss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priorities for Swiss health insurance coverage.”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International Journal of Health Policy and 	Management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7 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(8): 746–54. https://doi.org/10.15171/ijhpm.2018.15.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0767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Mediational relationship of Perceived Equity and Comprehensibility exist!</a:t>
            </a:r>
          </a:p>
          <a:p>
            <a:pPr lvl="1"/>
            <a:r>
              <a:rPr lang="en-US" sz="2800" dirty="0"/>
              <a:t> Both lead to ↑ UHC Supp</a:t>
            </a:r>
          </a:p>
          <a:p>
            <a:pPr lvl="1"/>
            <a:r>
              <a:rPr lang="en-US" sz="2800" dirty="0"/>
              <a:t>Intervention ↑ Understanding</a:t>
            </a:r>
          </a:p>
          <a:p>
            <a:pPr lvl="1"/>
            <a:r>
              <a:rPr lang="en-US" sz="2800" dirty="0"/>
              <a:t>Intervention does not ↑ Equity</a:t>
            </a:r>
          </a:p>
          <a:p>
            <a:pPr lvl="1"/>
            <a:r>
              <a:rPr lang="en-US" sz="2800" dirty="0"/>
              <a:t>Control ↑ both Mediating Factors</a:t>
            </a:r>
          </a:p>
          <a:p>
            <a:r>
              <a:rPr lang="en-US" sz="3200" dirty="0"/>
              <a:t>Moderating Effect of numeracy exists!</a:t>
            </a:r>
          </a:p>
          <a:p>
            <a:pPr lvl="1"/>
            <a:r>
              <a:rPr lang="en-US" sz="2800" dirty="0"/>
              <a:t>Subjective Numeracy does not ↑ UHC Supp</a:t>
            </a:r>
          </a:p>
          <a:p>
            <a:pPr lvl="1"/>
            <a:r>
              <a:rPr lang="en-US" sz="2800" dirty="0"/>
              <a:t>Objective Numeracy ↑ UHC Supp</a:t>
            </a:r>
          </a:p>
          <a:p>
            <a:pPr lvl="2"/>
            <a:r>
              <a:rPr lang="en-US" sz="2400" dirty="0"/>
              <a:t>Only in Intervention, NOT control!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00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5A6CD89-D8FE-4C5A-B34D-485B868C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1" y="495219"/>
            <a:ext cx="7503629" cy="63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Mediating Factors</a:t>
            </a:r>
          </a:p>
          <a:p>
            <a:pPr lvl="1"/>
            <a:r>
              <a:rPr lang="en-US" sz="3200" dirty="0"/>
              <a:t>Perceived Equity of UHC</a:t>
            </a:r>
          </a:p>
          <a:p>
            <a:pPr lvl="1"/>
            <a:r>
              <a:rPr lang="en-US" sz="3200" dirty="0"/>
              <a:t>Comprehensibility of UHC</a:t>
            </a:r>
          </a:p>
          <a:p>
            <a:r>
              <a:rPr lang="en-US" sz="3600" dirty="0"/>
              <a:t>Moderating Factors</a:t>
            </a:r>
          </a:p>
          <a:p>
            <a:pPr lvl="1"/>
            <a:r>
              <a:rPr lang="en-US" sz="3200" dirty="0"/>
              <a:t>Subjective Numeracy</a:t>
            </a:r>
          </a:p>
          <a:p>
            <a:pPr lvl="1"/>
            <a:r>
              <a:rPr lang="en-US" sz="3200" dirty="0"/>
              <a:t>Objective Numeracy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HBP ↑ UHC Support?</a:t>
            </a:r>
          </a:p>
          <a:p>
            <a:r>
              <a:rPr lang="en-US" sz="3600" dirty="0"/>
              <a:t>Mediating Factors ↑ UHC Support?</a:t>
            </a:r>
          </a:p>
          <a:p>
            <a:r>
              <a:rPr lang="en-US" sz="3600" dirty="0"/>
              <a:t>Moderating Factors ↑ UHC Support?</a:t>
            </a:r>
          </a:p>
          <a:p>
            <a:r>
              <a:rPr lang="en-US" sz="3600" dirty="0"/>
              <a:t>Best way to ↑ UHC support?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↑  Perceived Equality / Comprehensibility</a:t>
            </a:r>
          </a:p>
          <a:p>
            <a:pPr lvl="1"/>
            <a:r>
              <a:rPr lang="en-US" sz="3200" dirty="0"/>
              <a:t>Mediational relationship</a:t>
            </a:r>
          </a:p>
          <a:p>
            <a:r>
              <a:rPr lang="en-US" sz="3600" dirty="0"/>
              <a:t>Perceived Equality ↑ UHC Support</a:t>
            </a:r>
          </a:p>
          <a:p>
            <a:r>
              <a:rPr lang="en-US" sz="3600" dirty="0"/>
              <a:t>Perceived Comprehensibility ↑ UHC Support</a:t>
            </a:r>
          </a:p>
          <a:p>
            <a:r>
              <a:rPr lang="en-US" sz="3600" dirty="0"/>
              <a:t>Moderating Factors – No a priori hypothesis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zzou Theme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F4CF4B"/>
      </a:accent1>
      <a:accent2>
        <a:srgbClr val="900000"/>
      </a:accent2>
      <a:accent3>
        <a:srgbClr val="BD5B2B"/>
      </a:accent3>
      <a:accent4>
        <a:srgbClr val="69901D"/>
      </a:accent4>
      <a:accent5>
        <a:srgbClr val="1C5E90"/>
      </a:accent5>
      <a:accent6>
        <a:srgbClr val="8F8883"/>
      </a:accent6>
      <a:hlink>
        <a:srgbClr val="AB1500"/>
      </a:hlink>
      <a:folHlink>
        <a:srgbClr val="1C5E9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Words>1588</Words>
  <Application>Microsoft Office PowerPoint</Application>
  <PresentationFormat>Widescreen</PresentationFormat>
  <Paragraphs>254</Paragraphs>
  <Slides>51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LMRoman10-Italic</vt:lpstr>
      <vt:lpstr>LMRoman10-Regular</vt:lpstr>
      <vt:lpstr>Arial</vt:lpstr>
      <vt:lpstr>Calibri</vt:lpstr>
      <vt:lpstr>Garamond</vt:lpstr>
      <vt:lpstr>Helvetica</vt:lpstr>
      <vt:lpstr>Office Theme</vt:lpstr>
      <vt:lpstr>Worksheet</vt:lpstr>
      <vt:lpstr>Impact of an Explicit Health Benefit Plan on Support for Universal Health Care</vt:lpstr>
      <vt:lpstr>Why this project?</vt:lpstr>
      <vt:lpstr>Why this project?</vt:lpstr>
      <vt:lpstr>What Solves These Issues?</vt:lpstr>
      <vt:lpstr>CHAT (Choosing Healthplans All Together) Exercise1 </vt:lpstr>
      <vt:lpstr>Research Questions</vt:lpstr>
      <vt:lpstr>Research Questions</vt:lpstr>
      <vt:lpstr>Hypothesis</vt:lpstr>
      <vt:lpstr>Study 1</vt:lpstr>
      <vt:lpstr>PowerPoint Presentation</vt:lpstr>
      <vt:lpstr>Method: Measures</vt:lpstr>
      <vt:lpstr>PowerPoint Presentation</vt:lpstr>
      <vt:lpstr>PowerPoint Presentation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Method: Procedure</vt:lpstr>
      <vt:lpstr>Results – Pilot Study</vt:lpstr>
      <vt:lpstr>PowerPoint Presentation</vt:lpstr>
      <vt:lpstr>PowerPoint Presentation</vt:lpstr>
      <vt:lpstr>Results: Quantitative</vt:lpstr>
      <vt:lpstr>Results: Qualitative</vt:lpstr>
      <vt:lpstr>What did we change?</vt:lpstr>
      <vt:lpstr>Study 2</vt:lpstr>
      <vt:lpstr>PowerPoint Presentation</vt:lpstr>
      <vt:lpstr>Method: Measures</vt:lpstr>
      <vt:lpstr>PowerPoint Presentation</vt:lpstr>
      <vt:lpstr>PowerPoint Presentation</vt:lpstr>
      <vt:lpstr>Method: Design</vt:lpstr>
      <vt:lpstr>Method: Materials</vt:lpstr>
      <vt:lpstr>PowerPoint Presentation</vt:lpstr>
      <vt:lpstr>PowerPoint Presentation</vt:lpstr>
      <vt:lpstr>PowerPoint Presentation</vt:lpstr>
      <vt:lpstr>Method: Procedure</vt:lpstr>
      <vt:lpstr>Method: Modelling</vt:lpstr>
      <vt:lpstr>Method: Modelling</vt:lpstr>
      <vt:lpstr>Results – Primary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Quantitative</vt:lpstr>
      <vt:lpstr>Results: Qualitative</vt:lpstr>
      <vt:lpstr>Results: Qualitative</vt:lpstr>
      <vt:lpstr>Extensions?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Sean Duan</cp:lastModifiedBy>
  <cp:revision>38</cp:revision>
  <dcterms:created xsi:type="dcterms:W3CDTF">2018-06-22T19:08:40Z</dcterms:created>
  <dcterms:modified xsi:type="dcterms:W3CDTF">2021-04-20T20:38:17Z</dcterms:modified>
</cp:coreProperties>
</file>